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5"/>
  </p:notesMasterIdLst>
  <p:sldIdLst>
    <p:sldId id="450" r:id="rId2"/>
    <p:sldId id="461" r:id="rId3"/>
    <p:sldId id="459" r:id="rId4"/>
    <p:sldId id="460" r:id="rId5"/>
    <p:sldId id="462" r:id="rId6"/>
    <p:sldId id="463" r:id="rId7"/>
    <p:sldId id="452" r:id="rId8"/>
    <p:sldId id="453" r:id="rId9"/>
    <p:sldId id="458" r:id="rId10"/>
    <p:sldId id="457" r:id="rId11"/>
    <p:sldId id="428" r:id="rId12"/>
    <p:sldId id="455" r:id="rId13"/>
    <p:sldId id="280" r:id="rId14"/>
  </p:sldIdLst>
  <p:sldSz cx="9144000" cy="5143500" type="screen16x9"/>
  <p:notesSz cx="6858000" cy="9144000"/>
  <p:embeddedFontLst>
    <p:embeddedFont>
      <p:font typeface="Roboto Slab" pitchFamily="2" charset="0"/>
      <p:regular r:id="rId16"/>
      <p:bold r:id="rId17"/>
    </p:embeddedFont>
    <p:embeddedFont>
      <p:font typeface="Source Sans Pro" panose="020B0503030403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z Manoel de Moraes Camargo Almeida" initials="LMdMCA" lastIdx="3" clrIdx="0">
    <p:extLst>
      <p:ext uri="{19B8F6BF-5375-455C-9EA6-DF929625EA0E}">
        <p15:presenceInfo xmlns:p15="http://schemas.microsoft.com/office/powerpoint/2012/main" userId="S-1-5-21-1183192736-3603438314-3805290400-312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FF9393"/>
    <a:srgbClr val="E16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3ECFCF9-EB90-4EA4-BA1D-B0166F391BF1}">
  <a:tblStyle styleId="{83ECFCF9-EB90-4EA4-BA1D-B0166F391B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E74B0BC-8218-4BC4-B384-D648047DA53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9" autoAdjust="0"/>
    <p:restoredTop sz="92641" autoAdjust="0"/>
  </p:normalViewPr>
  <p:slideViewPr>
    <p:cSldViewPr snapToGrid="0">
      <p:cViewPr varScale="1">
        <p:scale>
          <a:sx n="89" d="100"/>
          <a:sy n="89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25407\Desktop\or&#231;amento%2024\or&#231;ament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25407\Desktop\or&#231;amento%2024\or&#231;amento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25407\Desktop\or&#231;amento%2024\or&#231;amento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25407\Desktop\or&#231;amento%2024\contratos-or&#231;amen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25407\Desktop\or&#231;amento%2024\contratos-or&#231;ament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Distribuição Orçamentária Discricionária - %UFSCar/IFES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'%UFSCar-discricionário'!$F$1</c:f>
              <c:strCache>
                <c:ptCount val="1"/>
                <c:pt idx="0">
                  <c:v>%UFSCar/IFES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'%UFSCar-discricionário'!$E$2:$E$14</c:f>
              <c:strCache>
                <c:ptCount val="1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2023.1</c:v>
                </c:pt>
                <c:pt idx="11">
                  <c:v>2024</c:v>
                </c:pt>
                <c:pt idx="12">
                  <c:v>2024.1</c:v>
                </c:pt>
              </c:strCache>
            </c:strRef>
          </c:cat>
          <c:val>
            <c:numRef>
              <c:f>'%UFSCar-discricionário'!$F$2:$F$14</c:f>
              <c:numCache>
                <c:formatCode>0.00%</c:formatCode>
                <c:ptCount val="13"/>
                <c:pt idx="0">
                  <c:v>1.435E-2</c:v>
                </c:pt>
                <c:pt idx="1">
                  <c:v>1.3797468354430379E-2</c:v>
                </c:pt>
                <c:pt idx="2">
                  <c:v>1.1222222222222222E-2</c:v>
                </c:pt>
                <c:pt idx="3">
                  <c:v>1.1158730158730158E-2</c:v>
                </c:pt>
                <c:pt idx="4">
                  <c:v>1.0189655172413794E-2</c:v>
                </c:pt>
                <c:pt idx="5">
                  <c:v>1.0192982456140351E-2</c:v>
                </c:pt>
                <c:pt idx="6">
                  <c:v>1.0245614035087719E-2</c:v>
                </c:pt>
                <c:pt idx="7">
                  <c:v>1.0318181818181818E-2</c:v>
                </c:pt>
                <c:pt idx="8">
                  <c:v>1.0980769230769231E-2</c:v>
                </c:pt>
                <c:pt idx="9">
                  <c:v>1.0532258064516128E-2</c:v>
                </c:pt>
                <c:pt idx="10">
                  <c:v>1.12E-2</c:v>
                </c:pt>
                <c:pt idx="11">
                  <c:v>1.0360655737704918E-2</c:v>
                </c:pt>
                <c:pt idx="1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A0-49C4-89D9-F0E9E026F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82127"/>
        <c:axId val="454778287"/>
      </c:barChart>
      <c:catAx>
        <c:axId val="45478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4778287"/>
        <c:crosses val="autoZero"/>
        <c:auto val="1"/>
        <c:lblAlgn val="ctr"/>
        <c:lblOffset val="100"/>
        <c:noMultiLvlLbl val="0"/>
      </c:catAx>
      <c:valAx>
        <c:axId val="454778287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54782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1800">
                <a:solidFill>
                  <a:schemeClr val="tx1"/>
                </a:solidFill>
              </a:rPr>
              <a:t>Índices</a:t>
            </a:r>
            <a:r>
              <a:rPr lang="pt-BR" sz="1800" baseline="0">
                <a:solidFill>
                  <a:schemeClr val="tx1"/>
                </a:solidFill>
              </a:rPr>
              <a:t> Recusos LOAS 2013-2023 - UFSCar</a:t>
            </a:r>
            <a:endParaRPr lang="pt-BR" sz="18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'gráficos índices'!$B$1</c:f>
              <c:strCache>
                <c:ptCount val="1"/>
                <c:pt idx="0">
                  <c:v>Índice custeio(%)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4.3522783813208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8-4491-B475-B11C9FFD42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'gráficos índices'!$A$2:$A$13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xVal>
          <c:yVal>
            <c:numRef>
              <c:f>'gráficos índices'!$B$2:$B$13</c:f>
              <c:numCache>
                <c:formatCode>0.00%</c:formatCode>
                <c:ptCount val="12"/>
                <c:pt idx="0">
                  <c:v>1</c:v>
                </c:pt>
                <c:pt idx="1">
                  <c:v>0.95312805880779017</c:v>
                </c:pt>
                <c:pt idx="2">
                  <c:v>0.95876464181309873</c:v>
                </c:pt>
                <c:pt idx="3">
                  <c:v>0.88558568983575658</c:v>
                </c:pt>
                <c:pt idx="4">
                  <c:v>0.8451700420525512</c:v>
                </c:pt>
                <c:pt idx="5">
                  <c:v>0.68305533928107187</c:v>
                </c:pt>
                <c:pt idx="6">
                  <c:v>0.6938767397569322</c:v>
                </c:pt>
                <c:pt idx="7">
                  <c:v>0.59705132727528021</c:v>
                </c:pt>
                <c:pt idx="8">
                  <c:v>0.45699535681938541</c:v>
                </c:pt>
                <c:pt idx="9">
                  <c:v>0.46220792963671853</c:v>
                </c:pt>
                <c:pt idx="10">
                  <c:v>0.40678401424237337</c:v>
                </c:pt>
                <c:pt idx="11">
                  <c:v>0.37223235688818512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28-4491-B475-B11C9FFD426A}"/>
            </c:ext>
          </c:extLst>
        </c:ser>
        <c:ser>
          <c:idx val="1"/>
          <c:order val="1"/>
          <c:tx>
            <c:strRef>
              <c:f>'gráficos índices'!$C$1</c:f>
              <c:strCache>
                <c:ptCount val="1"/>
                <c:pt idx="0">
                  <c:v>Índice Capital (%)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728-4491-B475-B11C9FFD42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'gráficos índices'!$A$2:$A$13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xVal>
          <c:yVal>
            <c:numRef>
              <c:f>'gráficos índices'!$C$2:$C$13</c:f>
              <c:numCache>
                <c:formatCode>0.00%</c:formatCode>
                <c:ptCount val="12"/>
                <c:pt idx="0">
                  <c:v>1</c:v>
                </c:pt>
                <c:pt idx="1">
                  <c:v>0.93695661655395379</c:v>
                </c:pt>
                <c:pt idx="2">
                  <c:v>0.74508669461668109</c:v>
                </c:pt>
                <c:pt idx="3">
                  <c:v>0.34718564910921501</c:v>
                </c:pt>
                <c:pt idx="4">
                  <c:v>0.10895851171318507</c:v>
                </c:pt>
                <c:pt idx="5">
                  <c:v>6.6486130536899279E-2</c:v>
                </c:pt>
                <c:pt idx="6">
                  <c:v>2.2666769288307926E-2</c:v>
                </c:pt>
                <c:pt idx="7">
                  <c:v>2.1140780915414967E-2</c:v>
                </c:pt>
                <c:pt idx="8">
                  <c:v>1.0062687101840441E-2</c:v>
                </c:pt>
                <c:pt idx="9">
                  <c:v>1.8659946389335314E-2</c:v>
                </c:pt>
                <c:pt idx="10">
                  <c:v>1.7619166366869617E-2</c:v>
                </c:pt>
                <c:pt idx="1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728-4491-B475-B11C9FFD426A}"/>
            </c:ext>
          </c:extLst>
        </c:ser>
        <c:ser>
          <c:idx val="2"/>
          <c:order val="2"/>
          <c:tx>
            <c:strRef>
              <c:f>'gráficos índices'!$D$1</c:f>
              <c:strCache>
                <c:ptCount val="1"/>
                <c:pt idx="0">
                  <c:v>Índice PNAES (%)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1"/>
              <c:layout>
                <c:manualLayout>
                  <c:x val="-5.910165484633678E-3"/>
                  <c:y val="-4.62429578015340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8-4491-B475-B11C9FFD42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'gráficos índices'!$A$2:$A$13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xVal>
          <c:yVal>
            <c:numRef>
              <c:f>'gráficos índices'!$D$2:$D$13</c:f>
              <c:numCache>
                <c:formatCode>0.00%</c:formatCode>
                <c:ptCount val="12"/>
                <c:pt idx="0">
                  <c:v>1</c:v>
                </c:pt>
                <c:pt idx="1">
                  <c:v>0.93826471366869291</c:v>
                </c:pt>
                <c:pt idx="2">
                  <c:v>0.95449374158448497</c:v>
                </c:pt>
                <c:pt idx="3">
                  <c:v>0.97199903230159279</c:v>
                </c:pt>
                <c:pt idx="4">
                  <c:v>0.85642141445036313</c:v>
                </c:pt>
                <c:pt idx="5">
                  <c:v>0.76320682741048629</c:v>
                </c:pt>
                <c:pt idx="6">
                  <c:v>0.85476764042531561</c:v>
                </c:pt>
                <c:pt idx="7">
                  <c:v>0.71872586847612119</c:v>
                </c:pt>
                <c:pt idx="8">
                  <c:v>0.57821250153553416</c:v>
                </c:pt>
                <c:pt idx="9">
                  <c:v>0.57519861322516108</c:v>
                </c:pt>
                <c:pt idx="10">
                  <c:v>0.48349778284603817</c:v>
                </c:pt>
                <c:pt idx="11">
                  <c:v>0.53734987817150026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728-4491-B475-B11C9FFD4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5264303"/>
        <c:axId val="1995750511"/>
      </c:scatterChart>
      <c:valAx>
        <c:axId val="2075264303"/>
        <c:scaling>
          <c:orientation val="minMax"/>
          <c:max val="2024"/>
          <c:min val="2013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5750511"/>
        <c:crosses val="autoZero"/>
        <c:crossBetween val="midCat"/>
        <c:majorUnit val="1"/>
      </c:valAx>
      <c:valAx>
        <c:axId val="1995750511"/>
        <c:scaling>
          <c:orientation val="minMax"/>
          <c:max val="1"/>
        </c:scaling>
        <c:delete val="1"/>
        <c:axPos val="l"/>
        <c:numFmt formatCode="0.00%" sourceLinked="1"/>
        <c:majorTickMark val="none"/>
        <c:minorTickMark val="none"/>
        <c:tickLblPos val="nextTo"/>
        <c:crossAx val="207526430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/>
              <a:t>Evoluções</a:t>
            </a:r>
            <a:r>
              <a:rPr lang="pt-BR" sz="1800" b="1" baseline="0"/>
              <a:t> do Teto e do Arrecadado de Recursos Próprios Depresciados da UFSCar (em milhões) - 2014-2024</a:t>
            </a:r>
            <a:endParaRPr lang="pt-BR" sz="1800" b="1"/>
          </a:p>
        </c:rich>
      </c:tx>
      <c:layout>
        <c:manualLayout>
          <c:xMode val="edge"/>
          <c:yMode val="edge"/>
          <c:x val="0.14275331120010754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'Recursos próprios'!$I$1</c:f>
              <c:strCache>
                <c:ptCount val="1"/>
                <c:pt idx="0">
                  <c:v>Teto depresciado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75-498D-808C-AB2C14572747}"/>
                </c:ext>
              </c:extLst>
            </c:dLbl>
            <c:dLbl>
              <c:idx val="7"/>
              <c:layout>
                <c:manualLayout>
                  <c:x val="-1.2984948457647458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75-498D-808C-AB2C145727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'Recursos próprios'!$H$2:$H$12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2022</c:v>
                </c:pt>
                <c:pt idx="7">
                  <c:v>2023</c:v>
                </c:pt>
                <c:pt idx="8">
                  <c:v>2024(fluuante)</c:v>
                </c:pt>
              </c:strCache>
            </c:strRef>
          </c:cat>
          <c:val>
            <c:numRef>
              <c:f>'Recursos próprios'!$I$2:$I$12</c:f>
              <c:numCache>
                <c:formatCode>0.00</c:formatCode>
                <c:ptCount val="9"/>
                <c:pt idx="0">
                  <c:v>7.5</c:v>
                </c:pt>
                <c:pt idx="1">
                  <c:v>7.8615600000000008</c:v>
                </c:pt>
                <c:pt idx="2">
                  <c:v>4.6435199999999996</c:v>
                </c:pt>
                <c:pt idx="3">
                  <c:v>6.2836599999999994</c:v>
                </c:pt>
                <c:pt idx="4">
                  <c:v>4.1997600000000004</c:v>
                </c:pt>
                <c:pt idx="5">
                  <c:v>4.8251700000000008</c:v>
                </c:pt>
                <c:pt idx="6">
                  <c:v>1.7864000000000002</c:v>
                </c:pt>
                <c:pt idx="7">
                  <c:v>2.2172500000000004</c:v>
                </c:pt>
                <c:pt idx="8">
                  <c:v>2.1533900000000004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75-498D-808C-AB2C14572747}"/>
            </c:ext>
          </c:extLst>
        </c:ser>
        <c:ser>
          <c:idx val="1"/>
          <c:order val="1"/>
          <c:tx>
            <c:strRef>
              <c:f>'Recursos próprios'!$J$1</c:f>
              <c:strCache>
                <c:ptCount val="1"/>
                <c:pt idx="0">
                  <c:v>Arrecadado depreciado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5.3120857339964004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75-498D-808C-AB2C14572747}"/>
                </c:ext>
              </c:extLst>
            </c:dLbl>
            <c:dLbl>
              <c:idx val="4"/>
              <c:layout>
                <c:manualLayout>
                  <c:x val="3.541390489330869E-3"/>
                  <c:y val="7.8703703703703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75-498D-808C-AB2C14572747}"/>
                </c:ext>
              </c:extLst>
            </c:dLbl>
            <c:dLbl>
              <c:idx val="6"/>
              <c:layout>
                <c:manualLayout>
                  <c:x val="-3.5413904893310637E-3"/>
                  <c:y val="-9.72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75-498D-808C-AB2C14572747}"/>
                </c:ext>
              </c:extLst>
            </c:dLbl>
            <c:dLbl>
              <c:idx val="7"/>
              <c:layout>
                <c:manualLayout>
                  <c:x val="-1.2984948457647458E-16"/>
                  <c:y val="-6.944444444444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75-498D-808C-AB2C14572747}"/>
                </c:ext>
              </c:extLst>
            </c:dLbl>
            <c:dLbl>
              <c:idx val="8"/>
              <c:layout>
                <c:manualLayout>
                  <c:x val="-1.2984948457647458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75-498D-808C-AB2C145727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'Recursos próprios'!$H$2:$H$12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2022</c:v>
                </c:pt>
                <c:pt idx="7">
                  <c:v>2023</c:v>
                </c:pt>
                <c:pt idx="8">
                  <c:v>2024(fluuante)</c:v>
                </c:pt>
              </c:strCache>
            </c:strRef>
          </c:cat>
          <c:val>
            <c:numRef>
              <c:f>'Recursos próprios'!$J$2:$J$12</c:f>
              <c:numCache>
                <c:formatCode>0.00</c:formatCode>
                <c:ptCount val="9"/>
                <c:pt idx="0">
                  <c:v>6.4</c:v>
                </c:pt>
                <c:pt idx="1">
                  <c:v>4.6795</c:v>
                </c:pt>
                <c:pt idx="2">
                  <c:v>6.3848400000000005</c:v>
                </c:pt>
                <c:pt idx="3">
                  <c:v>5.2874699999999999</c:v>
                </c:pt>
                <c:pt idx="4">
                  <c:v>3.4629600000000007</c:v>
                </c:pt>
                <c:pt idx="5">
                  <c:v>2.9370600000000002</c:v>
                </c:pt>
                <c:pt idx="6">
                  <c:v>1.7864000000000002</c:v>
                </c:pt>
                <c:pt idx="7">
                  <c:v>2.3077500000000004</c:v>
                </c:pt>
                <c:pt idx="8">
                  <c:v>2.4378000000000006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D75-498D-808C-AB2C14572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563935"/>
        <c:axId val="345568735"/>
      </c:lineChart>
      <c:catAx>
        <c:axId val="345563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5568735"/>
        <c:crosses val="autoZero"/>
        <c:auto val="1"/>
        <c:lblAlgn val="ctr"/>
        <c:lblOffset val="100"/>
        <c:noMultiLvlLbl val="0"/>
      </c:catAx>
      <c:valAx>
        <c:axId val="345568735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34556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1800" b="1">
                <a:solidFill>
                  <a:schemeClr val="tx1"/>
                </a:solidFill>
              </a:rPr>
              <a:t>Variações Percentuais</a:t>
            </a:r>
            <a:r>
              <a:rPr lang="pt-BR" sz="1800" b="1" baseline="0">
                <a:solidFill>
                  <a:schemeClr val="tx1"/>
                </a:solidFill>
              </a:rPr>
              <a:t> dos Índices de Recursos Próprios da UFSCar - 2014-2024</a:t>
            </a:r>
            <a:endParaRPr lang="pt-BR" sz="18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'Recursos próprios'!$L$1</c:f>
              <c:strCache>
                <c:ptCount val="1"/>
                <c:pt idx="0">
                  <c:v>Índice Variação teto RP (2014-2024)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4.6728977693842209E-3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3D-44C4-81D9-B90A9376D321}"/>
                </c:ext>
              </c:extLst>
            </c:dLbl>
            <c:dLbl>
              <c:idx val="4"/>
              <c:layout>
                <c:manualLayout>
                  <c:x val="0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3D-44C4-81D9-B90A9376D321}"/>
                </c:ext>
              </c:extLst>
            </c:dLbl>
            <c:dLbl>
              <c:idx val="6"/>
              <c:layout>
                <c:manualLayout>
                  <c:x val="-1.5576325897948735E-3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3D-44C4-81D9-B90A9376D321}"/>
                </c:ext>
              </c:extLst>
            </c:dLbl>
            <c:dLbl>
              <c:idx val="7"/>
              <c:layout>
                <c:manualLayout>
                  <c:x val="-4.6728977693842773E-3"/>
                  <c:y val="6.94446267133275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677516824578314E-2"/>
                      <c:h val="0.16967592592592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43D-44C4-81D9-B90A9376D321}"/>
                </c:ext>
              </c:extLst>
            </c:dLbl>
            <c:dLbl>
              <c:idx val="8"/>
              <c:layout>
                <c:manualLayout>
                  <c:x val="0"/>
                  <c:y val="7.1748867664141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3D-44C4-81D9-B90A9376D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'Recursos próprios'!$K$2:$K$12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2022</c:v>
                </c:pt>
                <c:pt idx="7">
                  <c:v>2023</c:v>
                </c:pt>
                <c:pt idx="8">
                  <c:v>2024(fluuante)</c:v>
                </c:pt>
              </c:strCache>
            </c:strRef>
          </c:cat>
          <c:val>
            <c:numRef>
              <c:f>'Recursos próprios'!$L$2:$L$12</c:f>
              <c:numCache>
                <c:formatCode>0.00%</c:formatCode>
                <c:ptCount val="9"/>
                <c:pt idx="0">
                  <c:v>1</c:v>
                </c:pt>
                <c:pt idx="1">
                  <c:v>1.048208</c:v>
                </c:pt>
                <c:pt idx="2">
                  <c:v>0.61913599999999991</c:v>
                </c:pt>
                <c:pt idx="3">
                  <c:v>0.8378213333333332</c:v>
                </c:pt>
                <c:pt idx="4">
                  <c:v>0.55996800000000002</c:v>
                </c:pt>
                <c:pt idx="5">
                  <c:v>0.64335600000000015</c:v>
                </c:pt>
                <c:pt idx="6">
                  <c:v>0.23818666666666669</c:v>
                </c:pt>
                <c:pt idx="7">
                  <c:v>0.29563333333333336</c:v>
                </c:pt>
                <c:pt idx="8">
                  <c:v>0.28711866666666669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3D-44C4-81D9-B90A9376D321}"/>
            </c:ext>
          </c:extLst>
        </c:ser>
        <c:ser>
          <c:idx val="1"/>
          <c:order val="1"/>
          <c:tx>
            <c:strRef>
              <c:f>'Recursos próprios'!$M$1</c:f>
              <c:strCache>
                <c:ptCount val="1"/>
                <c:pt idx="0">
                  <c:v>Índice Variação arrecadado RP (2014-2024)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'Recursos próprios'!$K$2:$K$12</c:f>
              <c:strCach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2022</c:v>
                </c:pt>
                <c:pt idx="7">
                  <c:v>2023</c:v>
                </c:pt>
                <c:pt idx="8">
                  <c:v>2024(fluuante)</c:v>
                </c:pt>
              </c:strCache>
            </c:strRef>
          </c:cat>
          <c:val>
            <c:numRef>
              <c:f>'Recursos próprios'!$M$2:$M$12</c:f>
              <c:numCache>
                <c:formatCode>0.00%</c:formatCode>
                <c:ptCount val="9"/>
                <c:pt idx="0">
                  <c:v>1</c:v>
                </c:pt>
                <c:pt idx="1">
                  <c:v>0.73117187499999992</c:v>
                </c:pt>
                <c:pt idx="2">
                  <c:v>0.99763125000000008</c:v>
                </c:pt>
                <c:pt idx="3">
                  <c:v>0.82616718749999996</c:v>
                </c:pt>
                <c:pt idx="4">
                  <c:v>0.54108750000000005</c:v>
                </c:pt>
                <c:pt idx="5">
                  <c:v>0.45891562499999999</c:v>
                </c:pt>
                <c:pt idx="6">
                  <c:v>0.27912500000000001</c:v>
                </c:pt>
                <c:pt idx="7">
                  <c:v>0.36058593750000006</c:v>
                </c:pt>
                <c:pt idx="8">
                  <c:v>0.38090625000000006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3D-44C4-81D9-B90A9376D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570175"/>
        <c:axId val="345567775"/>
      </c:lineChart>
      <c:catAx>
        <c:axId val="34557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5567775"/>
        <c:crosses val="autoZero"/>
        <c:auto val="1"/>
        <c:lblAlgn val="ctr"/>
        <c:lblOffset val="100"/>
        <c:noMultiLvlLbl val="0"/>
      </c:catAx>
      <c:valAx>
        <c:axId val="345567775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345570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700" b="1" dirty="0">
                <a:solidFill>
                  <a:schemeClr val="tx1"/>
                </a:solidFill>
              </a:rPr>
              <a:t>Participação</a:t>
            </a:r>
            <a:r>
              <a:rPr lang="pt-BR" sz="1700" b="1" baseline="0" dirty="0">
                <a:solidFill>
                  <a:schemeClr val="tx1"/>
                </a:solidFill>
              </a:rPr>
              <a:t> das Categorias de Custos na UFSCar - 2023- 2024-1</a:t>
            </a:r>
            <a:endParaRPr lang="pt-BR" sz="17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085064034401706"/>
          <c:y val="1.7109504194859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Planilha1!$B$13</c:f>
              <c:strCache>
                <c:ptCount val="1"/>
                <c:pt idx="0">
                  <c:v>% Categoria de Custo - 23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1.4574760141908894E-3"/>
                  <c:y val="-1.1517615944189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D2-4276-933C-530E4A7B498B}"/>
                </c:ext>
              </c:extLst>
            </c:dLbl>
            <c:dLbl>
              <c:idx val="12"/>
              <c:layout>
                <c:manualLayout>
                  <c:x val="0"/>
                  <c:y val="-5.4278421805736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D2-4276-933C-530E4A7B498B}"/>
                </c:ext>
              </c:extLst>
            </c:dLbl>
            <c:dLbl>
              <c:idx val="13"/>
              <c:layout>
                <c:manualLayout>
                  <c:x val="0"/>
                  <c:y val="-8.1417632708604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D2-4276-933C-530E4A7B49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Planilha1!$A$14:$A$27</c:f>
              <c:strCache>
                <c:ptCount val="14"/>
                <c:pt idx="0">
                  <c:v>Grandes Contratos de Infraestrutura e Manutenção dos 4 campi</c:v>
                </c:pt>
                <c:pt idx="1">
                  <c:v>Energia elétrica e Água</c:v>
                </c:pt>
                <c:pt idx="2">
                  <c:v>Atividades Acadêmicas</c:v>
                </c:pt>
                <c:pt idx="3">
                  <c:v>Medicina</c:v>
                </c:pt>
                <c:pt idx="4">
                  <c:v>Atividades de apoio a gestão</c:v>
                </c:pt>
                <c:pt idx="5">
                  <c:v>Restaurante Universitário</c:v>
                </c:pt>
                <c:pt idx="6">
                  <c:v>PROACE Funcionamento</c:v>
                </c:pt>
                <c:pt idx="7">
                  <c:v>Secretaria Geral Informática</c:v>
                </c:pt>
                <c:pt idx="8">
                  <c:v>Pessoal (ProGP funcionamento)</c:v>
                </c:pt>
                <c:pt idx="9">
                  <c:v>Centros Acadêmicos </c:v>
                </c:pt>
                <c:pt idx="10">
                  <c:v>Unidades Administrativas</c:v>
                </c:pt>
                <c:pt idx="11">
                  <c:v>Passivos 2023</c:v>
                </c:pt>
                <c:pt idx="12">
                  <c:v>Repactuações</c:v>
                </c:pt>
                <c:pt idx="13">
                  <c:v>Total Custeio de Funcionamento Mensal</c:v>
                </c:pt>
              </c:strCache>
            </c:strRef>
          </c:cat>
          <c:val>
            <c:numRef>
              <c:f>Planilha1!$B$14:$B$27</c:f>
              <c:numCache>
                <c:formatCode>0.00%</c:formatCode>
                <c:ptCount val="14"/>
                <c:pt idx="0">
                  <c:v>0.37464068777002596</c:v>
                </c:pt>
                <c:pt idx="1">
                  <c:v>0.19035674386242785</c:v>
                </c:pt>
                <c:pt idx="2">
                  <c:v>6.8857038773074506E-3</c:v>
                </c:pt>
                <c:pt idx="3">
                  <c:v>1.8176115567061613E-2</c:v>
                </c:pt>
                <c:pt idx="4">
                  <c:v>1.8742936584206449E-2</c:v>
                </c:pt>
                <c:pt idx="5">
                  <c:v>0.24990816496234694</c:v>
                </c:pt>
                <c:pt idx="6">
                  <c:v>9.0200675333634624E-3</c:v>
                </c:pt>
                <c:pt idx="7">
                  <c:v>3.044546372663853E-2</c:v>
                </c:pt>
                <c:pt idx="8">
                  <c:v>1.1901475379517721E-2</c:v>
                </c:pt>
                <c:pt idx="9">
                  <c:v>2.3428870719451555E-2</c:v>
                </c:pt>
                <c:pt idx="10">
                  <c:v>3.008039990871987E-3</c:v>
                </c:pt>
                <c:pt idx="11">
                  <c:v>5.1956556555080732E-2</c:v>
                </c:pt>
                <c:pt idx="12">
                  <c:v>1.1529173471699799E-2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D2-4276-933C-530E4A7B498B}"/>
            </c:ext>
          </c:extLst>
        </c:ser>
        <c:ser>
          <c:idx val="1"/>
          <c:order val="1"/>
          <c:tx>
            <c:strRef>
              <c:f>Planilha1!$C$13</c:f>
              <c:strCache>
                <c:ptCount val="1"/>
                <c:pt idx="0">
                  <c:v>% Categoria de Custo -24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Planilha1!$A$14:$A$27</c:f>
              <c:strCache>
                <c:ptCount val="14"/>
                <c:pt idx="0">
                  <c:v>Grandes Contratos de Infraestrutura e Manutenção dos 4 campi</c:v>
                </c:pt>
                <c:pt idx="1">
                  <c:v>Energia elétrica e Água</c:v>
                </c:pt>
                <c:pt idx="2">
                  <c:v>Atividades Acadêmicas</c:v>
                </c:pt>
                <c:pt idx="3">
                  <c:v>Medicina</c:v>
                </c:pt>
                <c:pt idx="4">
                  <c:v>Atividades de apoio a gestão</c:v>
                </c:pt>
                <c:pt idx="5">
                  <c:v>Restaurante Universitário</c:v>
                </c:pt>
                <c:pt idx="6">
                  <c:v>PROACE Funcionamento</c:v>
                </c:pt>
                <c:pt idx="7">
                  <c:v>Secretaria Geral Informática</c:v>
                </c:pt>
                <c:pt idx="8">
                  <c:v>Pessoal (ProGP funcionamento)</c:v>
                </c:pt>
                <c:pt idx="9">
                  <c:v>Centros Acadêmicos </c:v>
                </c:pt>
                <c:pt idx="10">
                  <c:v>Unidades Administrativas</c:v>
                </c:pt>
                <c:pt idx="11">
                  <c:v>Passivos 2023</c:v>
                </c:pt>
                <c:pt idx="12">
                  <c:v>Repactuações</c:v>
                </c:pt>
                <c:pt idx="13">
                  <c:v>Total Custeio de Funcionamento Mensal</c:v>
                </c:pt>
              </c:strCache>
            </c:strRef>
          </c:cat>
          <c:val>
            <c:numRef>
              <c:f>Planilha1!$C$14:$C$27</c:f>
              <c:numCache>
                <c:formatCode>0.00%</c:formatCode>
                <c:ptCount val="14"/>
                <c:pt idx="0">
                  <c:v>0.38501512634988977</c:v>
                </c:pt>
                <c:pt idx="1">
                  <c:v>0.1643558988391921</c:v>
                </c:pt>
                <c:pt idx="2">
                  <c:v>6.4124029201512523E-3</c:v>
                </c:pt>
                <c:pt idx="3">
                  <c:v>1.1700917591594338E-2</c:v>
                </c:pt>
                <c:pt idx="4">
                  <c:v>1.4777464996207567E-2</c:v>
                </c:pt>
                <c:pt idx="5">
                  <c:v>0.15751041488562292</c:v>
                </c:pt>
                <c:pt idx="6">
                  <c:v>1.9579929060521851E-3</c:v>
                </c:pt>
                <c:pt idx="7">
                  <c:v>2.1769647519253785E-2</c:v>
                </c:pt>
                <c:pt idx="8">
                  <c:v>1.5175173262362604E-2</c:v>
                </c:pt>
                <c:pt idx="9">
                  <c:v>1.4709316198021051E-2</c:v>
                </c:pt>
                <c:pt idx="10">
                  <c:v>8.2098390452117493E-4</c:v>
                </c:pt>
                <c:pt idx="11">
                  <c:v>0.2024547342594557</c:v>
                </c:pt>
                <c:pt idx="12">
                  <c:v>3.3399263676754088E-3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D2-4276-933C-530E4A7B4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4066927"/>
        <c:axId val="304068367"/>
      </c:barChart>
      <c:catAx>
        <c:axId val="304066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4068367"/>
        <c:crosses val="autoZero"/>
        <c:auto val="1"/>
        <c:lblAlgn val="ctr"/>
        <c:lblOffset val="100"/>
        <c:noMultiLvlLbl val="0"/>
      </c:catAx>
      <c:valAx>
        <c:axId val="30406836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0406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/>
              <a:t>Sínte</a:t>
            </a:r>
            <a:r>
              <a:rPr lang="pt-BR" sz="1600" b="1" baseline="0"/>
              <a:t>se Orçamentária de Custeio da UFSCar 2024 - Referência 1 Quadrimestre </a:t>
            </a:r>
            <a:endParaRPr lang="pt-BR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A14-421F-9E42-BED500BFA3B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AAD-4684-B534-5DDFA6827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'Centro de Custos'!$I$32:$I$36</c:f>
              <c:strCache>
                <c:ptCount val="5"/>
                <c:pt idx="0">
                  <c:v>Valores Empenhados - 1 quadrimestre</c:v>
                </c:pt>
                <c:pt idx="1">
                  <c:v>Passivos (23 +24)</c:v>
                </c:pt>
                <c:pt idx="2">
                  <c:v>Custeio RTN e RP à empenhar (Maio-Dezembro)</c:v>
                </c:pt>
                <c:pt idx="3">
                  <c:v> Funcionamento (Maio-Dezembro) e Passivos (23+24)</c:v>
                </c:pt>
                <c:pt idx="4">
                  <c:v>Passivo Previsto 24</c:v>
                </c:pt>
              </c:strCache>
            </c:strRef>
          </c:cat>
          <c:val>
            <c:numRef>
              <c:f>'Centro de Custos'!$J$32:$J$36</c:f>
              <c:numCache>
                <c:formatCode>"R$"\ #,##0.00</c:formatCode>
                <c:ptCount val="5"/>
                <c:pt idx="0">
                  <c:v>24045456.059999999</c:v>
                </c:pt>
                <c:pt idx="1">
                  <c:v>1660779.89</c:v>
                </c:pt>
                <c:pt idx="2">
                  <c:v>28433397.940000001</c:v>
                </c:pt>
                <c:pt idx="3">
                  <c:v>41459166.030000001</c:v>
                </c:pt>
                <c:pt idx="4">
                  <c:v>-13025768.09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D-4684-B534-5DDFA6827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4106592"/>
        <c:axId val="1464104192"/>
      </c:barChart>
      <c:catAx>
        <c:axId val="146410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464104192"/>
        <c:crosses val="autoZero"/>
        <c:auto val="1"/>
        <c:lblAlgn val="ctr"/>
        <c:lblOffset val="100"/>
        <c:noMultiLvlLbl val="0"/>
      </c:catAx>
      <c:valAx>
        <c:axId val="1464104192"/>
        <c:scaling>
          <c:orientation val="minMax"/>
        </c:scaling>
        <c:delete val="1"/>
        <c:axPos val="l"/>
        <c:numFmt formatCode="&quot;R$&quot;\ #,##0.00" sourceLinked="1"/>
        <c:majorTickMark val="none"/>
        <c:minorTickMark val="none"/>
        <c:tickLblPos val="nextTo"/>
        <c:crossAx val="146410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4506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35ed75ccf_022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94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ctrTitle"/>
          </p:nvPr>
        </p:nvSpPr>
        <p:spPr>
          <a:xfrm>
            <a:off x="1546025" y="1754794"/>
            <a:ext cx="5832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 b="1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546025" y="3011511"/>
            <a:ext cx="5832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9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9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road@ufscar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358563D-D315-9520-AC82-AB006150C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025" y="785308"/>
            <a:ext cx="5832600" cy="2129286"/>
          </a:xfrm>
        </p:spPr>
        <p:txBody>
          <a:bodyPr/>
          <a:lstStyle/>
          <a:p>
            <a:pPr algn="ctr"/>
            <a:r>
              <a:rPr lang="pt-BR" sz="3200" dirty="0"/>
              <a:t>BALANÇO E REPLANEJAMNETO  ORÇAMENTÁRIO -</a:t>
            </a:r>
            <a:br>
              <a:rPr lang="pt-BR" sz="3200" dirty="0"/>
            </a:br>
            <a:r>
              <a:rPr lang="pt-BR" sz="3200" dirty="0"/>
              <a:t>UFSCar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269E4593-AC79-BF62-259A-5AC07C4949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/>
              <a:t>1 QUADRIMESTRE DE 2024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02B9D2B-2BBF-F273-BDC8-64A48F1E675D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4749800"/>
            <a:ext cx="549275" cy="3937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72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2F5CF0-053A-ED44-8DC8-4F851C7B9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593420"/>
              </p:ext>
            </p:extLst>
          </p:nvPr>
        </p:nvGraphicFramePr>
        <p:xfrm>
          <a:off x="462579" y="645459"/>
          <a:ext cx="8477026" cy="404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736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BD62B03-02ED-1F08-63FA-13F1712B9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pt-BR" sz="1300" b="1" i="0" u="none" strike="noStrike" kern="0" cap="none" spc="0" normalizeH="0" baseline="0" noProof="0" smtClean="0">
                <a:ln>
                  <a:noFill/>
                </a:ln>
                <a:solidFill>
                  <a:srgbClr val="0091EA"/>
                </a:solidFill>
                <a:effectLst/>
                <a:uLnTx/>
                <a:uFillTx/>
                <a:latin typeface="Source Sans Pro"/>
                <a:ea typeface="Source Sans Pro"/>
                <a:sym typeface="Source Sans Pro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lang="pt-BR" sz="1300" b="1" i="0" u="none" strike="noStrike" kern="0" cap="none" spc="0" normalizeH="0" baseline="0" noProof="0">
              <a:ln>
                <a:noFill/>
              </a:ln>
              <a:solidFill>
                <a:srgbClr val="0091EA"/>
              </a:solidFill>
              <a:effectLst/>
              <a:uLnTx/>
              <a:uFillTx/>
              <a:latin typeface="Source Sans Pro"/>
              <a:ea typeface="Source Sans Pro"/>
              <a:sym typeface="Source Sans Pro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47D199A-0855-9DE0-6857-54D31A3C82B7}"/>
              </a:ext>
            </a:extLst>
          </p:cNvPr>
          <p:cNvSpPr txBox="1"/>
          <p:nvPr/>
        </p:nvSpPr>
        <p:spPr>
          <a:xfrm>
            <a:off x="656217" y="7186"/>
            <a:ext cx="7960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Cenário de Planejamento </a:t>
            </a:r>
            <a:r>
              <a:rPr kumimoji="0" lang="pt-BR" sz="2400" b="1" i="0" u="none" strike="noStrike" kern="0" cap="none" spc="0" normalizeH="0" baseline="0" noProof="0" dirty="0">
                <a:ln>
                  <a:noFill/>
                </a:ln>
                <a:solidFill>
                  <a:srgbClr val="0091EA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 Síntese Orçamentária 2024 - UFSCar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993AA5B-CF7A-E519-A007-99BA4BCF65AB}"/>
              </a:ext>
            </a:extLst>
          </p:cNvPr>
          <p:cNvSpPr txBox="1"/>
          <p:nvPr/>
        </p:nvSpPr>
        <p:spPr>
          <a:xfrm>
            <a:off x="656217" y="4041965"/>
            <a:ext cx="8727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Custeio de funcionamento de Planejamento (sem passivo 23) = R$ 5.360.320,14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A65A7C3-CAEF-4B92-7861-D3770374994C}"/>
              </a:ext>
            </a:extLst>
          </p:cNvPr>
          <p:cNvGraphicFramePr>
            <a:graphicFrameLocks noGrp="1"/>
          </p:cNvGraphicFramePr>
          <p:nvPr/>
        </p:nvGraphicFramePr>
        <p:xfrm>
          <a:off x="387275" y="838183"/>
          <a:ext cx="8369450" cy="2990410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5704102">
                  <a:extLst>
                    <a:ext uri="{9D8B030D-6E8A-4147-A177-3AD203B41FA5}">
                      <a16:colId xmlns:a16="http://schemas.microsoft.com/office/drawing/2014/main" val="3675645650"/>
                    </a:ext>
                  </a:extLst>
                </a:gridCol>
                <a:gridCol w="2665348">
                  <a:extLst>
                    <a:ext uri="{9D8B030D-6E8A-4147-A177-3AD203B41FA5}">
                      <a16:colId xmlns:a16="http://schemas.microsoft.com/office/drawing/2014/main" val="542798992"/>
                    </a:ext>
                  </a:extLst>
                </a:gridCol>
              </a:tblGrid>
              <a:tr h="8079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effectLst/>
                        </a:rPr>
                        <a:t>Síntese Orçamentária 2024 - Funcionamento 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R$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656889321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effectLst/>
                        </a:rPr>
                        <a:t>Custeio Funcionamento (20RK e 8282)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R$ 46.425.419,00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254989997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Recursos Próprios - Funcionamento 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R$ 6.000.000,00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860896373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Custeio Total de Funcionamento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R$ 52.425.419,00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027008009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>
                          <a:effectLst/>
                        </a:rPr>
                        <a:t>Planejamento de Custeio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200" u="none" strike="noStrike">
                          <a:effectLst/>
                        </a:rPr>
                        <a:t>R$ 70.130.884,56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60756281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Déficit Total 2024 - previsto</a:t>
                      </a:r>
                      <a:endParaRPr lang="pt-BR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-R$ 17.705.465,56</a:t>
                      </a:r>
                      <a:endParaRPr lang="pt-BR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17606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78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BD62B03-02ED-1F08-63FA-13F1712B9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pt-BR" sz="1300" b="1" i="0" u="none" strike="noStrike" kern="0" cap="none" spc="0" normalizeH="0" baseline="0" noProof="0" smtClean="0">
                <a:ln>
                  <a:noFill/>
                </a:ln>
                <a:solidFill>
                  <a:srgbClr val="0091EA"/>
                </a:solidFill>
                <a:effectLst/>
                <a:uLnTx/>
                <a:uFillTx/>
                <a:latin typeface="Source Sans Pro"/>
                <a:ea typeface="Source Sans Pro"/>
                <a:sym typeface="Source Sans Pro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lang="pt-BR" sz="1300" b="1" i="0" u="none" strike="noStrike" kern="0" cap="none" spc="0" normalizeH="0" baseline="0" noProof="0">
              <a:ln>
                <a:noFill/>
              </a:ln>
              <a:solidFill>
                <a:srgbClr val="0091EA"/>
              </a:solidFill>
              <a:effectLst/>
              <a:uLnTx/>
              <a:uFillTx/>
              <a:latin typeface="Source Sans Pro"/>
              <a:ea typeface="Source Sans Pro"/>
              <a:sym typeface="Source Sans Pro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47D199A-0855-9DE0-6857-54D31A3C82B7}"/>
              </a:ext>
            </a:extLst>
          </p:cNvPr>
          <p:cNvSpPr txBox="1"/>
          <p:nvPr/>
        </p:nvSpPr>
        <p:spPr>
          <a:xfrm>
            <a:off x="755726" y="162111"/>
            <a:ext cx="7923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Quadrimestre -  Cenário </a:t>
            </a:r>
            <a:r>
              <a:rPr lang="pt-BR" sz="2200" b="1" dirty="0">
                <a:solidFill>
                  <a:srgbClr val="0091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pt-BR" sz="2200" b="1" i="0" u="none" strike="noStrike" kern="0" cap="none" spc="0" normalizeH="0" baseline="0" noProof="0" dirty="0">
                <a:ln>
                  <a:noFill/>
                </a:ln>
                <a:solidFill>
                  <a:srgbClr val="0091E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Síntese Orçamentária 2024 - UFSCar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993AA5B-CF7A-E519-A007-99BA4BCF65AB}"/>
              </a:ext>
            </a:extLst>
          </p:cNvPr>
          <p:cNvSpPr txBox="1"/>
          <p:nvPr/>
        </p:nvSpPr>
        <p:spPr>
          <a:xfrm>
            <a:off x="190917" y="4041965"/>
            <a:ext cx="876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Custeio de funcionamento no 1 quadrimestre (sem passivo 23) = </a:t>
            </a:r>
            <a:r>
              <a:rPr lang="pt-BR" sz="20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R$ 4.974.798,27</a:t>
            </a:r>
            <a:endParaRPr lang="pt-BR" sz="2000" b="1" i="0" u="none" strike="noStrike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A65A7C3-CAEF-4B92-7861-D37703749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23136"/>
              </p:ext>
            </p:extLst>
          </p:nvPr>
        </p:nvGraphicFramePr>
        <p:xfrm>
          <a:off x="387275" y="838183"/>
          <a:ext cx="8369450" cy="2990410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5704102">
                  <a:extLst>
                    <a:ext uri="{9D8B030D-6E8A-4147-A177-3AD203B41FA5}">
                      <a16:colId xmlns:a16="http://schemas.microsoft.com/office/drawing/2014/main" val="3675645650"/>
                    </a:ext>
                  </a:extLst>
                </a:gridCol>
                <a:gridCol w="2665348">
                  <a:extLst>
                    <a:ext uri="{9D8B030D-6E8A-4147-A177-3AD203B41FA5}">
                      <a16:colId xmlns:a16="http://schemas.microsoft.com/office/drawing/2014/main" val="542798992"/>
                    </a:ext>
                  </a:extLst>
                </a:gridCol>
              </a:tblGrid>
              <a:tr h="8079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Síntese Orçamentária 2024 - Funcionamento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656889321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Custeio Funcionamento (20RK e 8282)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R$ 46.478.854,00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254989997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Próprios - Funcionamento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R$ 6.000.000,00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860896373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Custeio Total de Funcionamento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</a:t>
                      </a: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52.478.854,00</a:t>
                      </a: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027008009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de Custeio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</a:t>
                      </a: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65.504.622,09</a:t>
                      </a: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60756281"/>
                  </a:ext>
                </a:extLst>
              </a:tr>
              <a:tr h="436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Déficit Total 2024 - previsto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R$ </a:t>
                      </a:r>
                      <a:r>
                        <a:rPr lang="pt-B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13.025.768,09</a:t>
                      </a: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17606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4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6"/>
          <p:cNvSpPr txBox="1">
            <a:spLocks noGrp="1"/>
          </p:cNvSpPr>
          <p:nvPr>
            <p:ph type="body" idx="4294967295"/>
          </p:nvPr>
        </p:nvSpPr>
        <p:spPr>
          <a:xfrm>
            <a:off x="6179129" y="4005572"/>
            <a:ext cx="2858546" cy="10236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000" dirty="0"/>
              <a:t>E-mail: </a:t>
            </a:r>
            <a:r>
              <a:rPr lang="pt-BR" sz="2000" dirty="0">
                <a:hlinkClick r:id="rId3"/>
              </a:rPr>
              <a:t>proad@ufscar.br</a:t>
            </a:r>
            <a:endParaRPr lang="pt-BR" sz="2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000" dirty="0"/>
              <a:t>Telefone: 3351-8115</a:t>
            </a:r>
            <a:endParaRPr sz="2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41" y="170937"/>
            <a:ext cx="2465714" cy="101991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2072" y="1049971"/>
            <a:ext cx="3177057" cy="317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8ADDA498-ABBC-5D6C-6337-E1FB383EB7DB}"/>
              </a:ext>
            </a:extLst>
          </p:cNvPr>
          <p:cNvSpPr txBox="1"/>
          <p:nvPr/>
        </p:nvSpPr>
        <p:spPr>
          <a:xfrm>
            <a:off x="516367" y="134629"/>
            <a:ext cx="8531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solidFill>
                  <a:schemeClr val="tx1"/>
                </a:solidFill>
              </a:rPr>
              <a:t>Repasses Orçamentários Discricionários Liberados para IFES e UFSCar – 2014- 2024 </a:t>
            </a:r>
          </a:p>
          <a:p>
            <a:r>
              <a:rPr lang="pt-BR" sz="1600" b="1" dirty="0">
                <a:solidFill>
                  <a:schemeClr val="tx1"/>
                </a:solidFill>
              </a:rPr>
              <a:t>                                     (em milhões) (deflacionados)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62DD9CB-DA00-D09C-7767-7EF70084F401}"/>
              </a:ext>
            </a:extLst>
          </p:cNvPr>
          <p:cNvSpPr txBox="1"/>
          <p:nvPr/>
        </p:nvSpPr>
        <p:spPr>
          <a:xfrm>
            <a:off x="122663" y="3891777"/>
            <a:ext cx="8925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despesas discricionárias são aquelas que não são obrigatórias, como recursos para custeio e investimentos. As obrigatórias são, principalmente, pagamento de pessoal e benefícios previdenciários. Também, </a:t>
            </a:r>
            <a:r>
              <a:rPr lang="pt-BR" sz="1600" b="1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1600" b="1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ão entram Emendas e Recursos Próprios. 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F0C1269-1D2D-39ED-05BE-7451F003E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275549"/>
              </p:ext>
            </p:extLst>
          </p:nvPr>
        </p:nvGraphicFramePr>
        <p:xfrm>
          <a:off x="290456" y="719404"/>
          <a:ext cx="8251116" cy="3045768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1762623">
                  <a:extLst>
                    <a:ext uri="{9D8B030D-6E8A-4147-A177-3AD203B41FA5}">
                      <a16:colId xmlns:a16="http://schemas.microsoft.com/office/drawing/2014/main" val="67391012"/>
                    </a:ext>
                  </a:extLst>
                </a:gridCol>
                <a:gridCol w="1839259">
                  <a:extLst>
                    <a:ext uri="{9D8B030D-6E8A-4147-A177-3AD203B41FA5}">
                      <a16:colId xmlns:a16="http://schemas.microsoft.com/office/drawing/2014/main" val="796692997"/>
                    </a:ext>
                  </a:extLst>
                </a:gridCol>
                <a:gridCol w="2324617">
                  <a:extLst>
                    <a:ext uri="{9D8B030D-6E8A-4147-A177-3AD203B41FA5}">
                      <a16:colId xmlns:a16="http://schemas.microsoft.com/office/drawing/2014/main" val="1241469452"/>
                    </a:ext>
                  </a:extLst>
                </a:gridCol>
                <a:gridCol w="2324617">
                  <a:extLst>
                    <a:ext uri="{9D8B030D-6E8A-4147-A177-3AD203B41FA5}">
                      <a16:colId xmlns:a16="http://schemas.microsoft.com/office/drawing/2014/main" val="3155488031"/>
                    </a:ext>
                  </a:extLst>
                </a:gridCol>
              </a:tblGrid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Ano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IFES (milhões)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effectLst/>
                        </a:rPr>
                        <a:t>UFSCar (milhões)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%UFSCar/IFES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242451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2014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R$ 8.000,00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R$ 114,80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1,44%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0048100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2015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R$ 7.900,00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R$ 109,00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1,38%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9869703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chemeClr val="accent2"/>
                          </a:solidFill>
                          <a:effectLst/>
                        </a:rPr>
                        <a:t>2016</a:t>
                      </a:r>
                      <a:endParaRPr lang="pt-BR" sz="14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R$ 7.200,00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R$ 80,80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1,12%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7231122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2017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R$ 6.300,00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R$ 70,30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1,12%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2705710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2018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R$ 5.800,00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R$ 59,10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1,02%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5296327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R$ 5.700,00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R$ 58,10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1,02%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465909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2020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FFC000"/>
                          </a:solidFill>
                          <a:effectLst/>
                        </a:rPr>
                        <a:t>R$ 5.700,00</a:t>
                      </a:r>
                      <a:endParaRPr lang="pt-BR" sz="1400" b="1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R$ 58,40 (carimbados)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1,02%</a:t>
                      </a:r>
                      <a:endParaRPr lang="pt-BR" sz="1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9515606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R$ 4.400,00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R$ 45,40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1,03%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8013118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2022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R$ 5.200,00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R$ 57,10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1,10%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0970903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2023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R$ 6.200,00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R$ 65,30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1,05%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14550"/>
                  </a:ext>
                </a:extLst>
              </a:tr>
              <a:tr h="253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2024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R$ 6.100,00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R$ 63,20</a:t>
                      </a:r>
                      <a:endParaRPr lang="pt-BR" sz="14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1,04%</a:t>
                      </a:r>
                      <a:endParaRPr lang="pt-B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329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23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E853745-04AD-50DB-8189-83A01D6487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024881"/>
              </p:ext>
            </p:extLst>
          </p:nvPr>
        </p:nvGraphicFramePr>
        <p:xfrm>
          <a:off x="322729" y="537883"/>
          <a:ext cx="8444753" cy="426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048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00E77C8-3A3F-BF03-C462-F105FD6DC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513813"/>
              </p:ext>
            </p:extLst>
          </p:nvPr>
        </p:nvGraphicFramePr>
        <p:xfrm>
          <a:off x="258184" y="247426"/>
          <a:ext cx="8713694" cy="4668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284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6799E7E-C7D5-2368-817F-CAD38948AA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963861"/>
              </p:ext>
            </p:extLst>
          </p:nvPr>
        </p:nvGraphicFramePr>
        <p:xfrm>
          <a:off x="384717" y="379141"/>
          <a:ext cx="8374566" cy="432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980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5823B02-5D7F-AF55-1FA1-AE9F7F317A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477391"/>
              </p:ext>
            </p:extLst>
          </p:nvPr>
        </p:nvGraphicFramePr>
        <p:xfrm>
          <a:off x="167268" y="423746"/>
          <a:ext cx="8720254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98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0D5EF80-4D5B-8272-D442-2F6937F53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44666"/>
              </p:ext>
            </p:extLst>
          </p:nvPr>
        </p:nvGraphicFramePr>
        <p:xfrm>
          <a:off x="193639" y="806823"/>
          <a:ext cx="8842786" cy="2545080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6762130">
                  <a:extLst>
                    <a:ext uri="{9D8B030D-6E8A-4147-A177-3AD203B41FA5}">
                      <a16:colId xmlns:a16="http://schemas.microsoft.com/office/drawing/2014/main" val="3641026552"/>
                    </a:ext>
                  </a:extLst>
                </a:gridCol>
                <a:gridCol w="2080656">
                  <a:extLst>
                    <a:ext uri="{9D8B030D-6E8A-4147-A177-3AD203B41FA5}">
                      <a16:colId xmlns:a16="http://schemas.microsoft.com/office/drawing/2014/main" val="797327587"/>
                    </a:ext>
                  </a:extLst>
                </a:gridCol>
              </a:tblGrid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Auxílios aos Estudantes</a:t>
                      </a:r>
                      <a:endParaRPr lang="pt-BR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R$ 12.283.795,00</a:t>
                      </a:r>
                      <a:endParaRPr lang="pt-BR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3259759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Idiomas sem fronteiras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R$ 54.882,00</a:t>
                      </a:r>
                      <a:endParaRPr lang="pt-BR" sz="2000" b="1" i="0" u="none" strike="noStrik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1492461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Fomento à integração da extensão aos currículos 20 GK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R$ 320.000,00</a:t>
                      </a:r>
                      <a:endParaRPr lang="pt-BR" sz="2000" b="1" i="0" u="none" strike="noStrik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840673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Apoio a EAD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R$ 19.940,00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4046542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PASEP 20 RK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R$ 4.077.930,00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2478528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Funcionamento 20RK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R$ 44.500.006,00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3252005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Reestruturação e Modernização 8282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R$ 1.978.848,00</a:t>
                      </a:r>
                      <a:endParaRPr lang="pt-BR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776264"/>
                  </a:ext>
                </a:extLst>
              </a:tr>
              <a:tr h="2998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Custeio Funcionamento Total</a:t>
                      </a:r>
                      <a:endParaRPr lang="pt-BR" sz="2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R$ 46.478.854,00</a:t>
                      </a:r>
                      <a:endParaRPr lang="pt-BR" sz="2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4276934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0570C041-BEB5-9DC3-3EEA-930356392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522" y="195004"/>
            <a:ext cx="6425741" cy="53649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F669342-42F5-9E07-DE30-BFF47A2226F9}"/>
              </a:ext>
            </a:extLst>
          </p:cNvPr>
          <p:cNvSpPr txBox="1"/>
          <p:nvPr/>
        </p:nvSpPr>
        <p:spPr>
          <a:xfrm>
            <a:off x="7089289" y="3351903"/>
            <a:ext cx="170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Recorte Balanço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EB0A908-AA35-4BF9-0CB8-38A2A4C3E007}"/>
              </a:ext>
            </a:extLst>
          </p:cNvPr>
          <p:cNvGraphicFramePr>
            <a:graphicFrameLocks noGrp="1"/>
          </p:cNvGraphicFramePr>
          <p:nvPr/>
        </p:nvGraphicFramePr>
        <p:xfrm>
          <a:off x="193639" y="3747079"/>
          <a:ext cx="8907330" cy="1001444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6092309">
                  <a:extLst>
                    <a:ext uri="{9D8B030D-6E8A-4147-A177-3AD203B41FA5}">
                      <a16:colId xmlns:a16="http://schemas.microsoft.com/office/drawing/2014/main" val="4238949329"/>
                    </a:ext>
                  </a:extLst>
                </a:gridCol>
                <a:gridCol w="2815021">
                  <a:extLst>
                    <a:ext uri="{9D8B030D-6E8A-4147-A177-3AD203B41FA5}">
                      <a16:colId xmlns:a16="http://schemas.microsoft.com/office/drawing/2014/main" val="3947774920"/>
                    </a:ext>
                  </a:extLst>
                </a:gridCol>
              </a:tblGrid>
              <a:tr h="228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Custeio Total </a:t>
                      </a:r>
                      <a:endParaRPr lang="pt-BR" sz="16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6521" marR="6521" marT="6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R$ 63.235.401,00</a:t>
                      </a:r>
                      <a:endParaRPr lang="pt-BR" sz="16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6521" marR="6521" marT="6521" marB="0" anchor="b"/>
                </a:tc>
                <a:extLst>
                  <a:ext uri="{0D108BD9-81ED-4DB2-BD59-A6C34878D82A}">
                    <a16:rowId xmlns:a16="http://schemas.microsoft.com/office/drawing/2014/main" val="3779497188"/>
                  </a:ext>
                </a:extLst>
              </a:tr>
              <a:tr h="228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Teto Inicial de Recursos Próprios</a:t>
                      </a:r>
                    </a:p>
                  </a:txBody>
                  <a:tcPr marL="6521" marR="6521" marT="6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R$ 4.301.331,00</a:t>
                      </a:r>
                    </a:p>
                  </a:txBody>
                  <a:tcPr marL="6521" marR="6521" marT="6521" marB="0" anchor="b"/>
                </a:tc>
                <a:extLst>
                  <a:ext uri="{0D108BD9-81ED-4DB2-BD59-A6C34878D82A}">
                    <a16:rowId xmlns:a16="http://schemas.microsoft.com/office/drawing/2014/main" val="376071674"/>
                  </a:ext>
                </a:extLst>
              </a:tr>
              <a:tr h="228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Emenda da Bancada Paulista</a:t>
                      </a:r>
                    </a:p>
                  </a:txBody>
                  <a:tcPr marL="6521" marR="6521" marT="6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R$ 666.666,66</a:t>
                      </a:r>
                    </a:p>
                  </a:txBody>
                  <a:tcPr marL="6521" marR="6521" marT="6521" marB="0" anchor="b"/>
                </a:tc>
                <a:extLst>
                  <a:ext uri="{0D108BD9-81ED-4DB2-BD59-A6C34878D82A}">
                    <a16:rowId xmlns:a16="http://schemas.microsoft.com/office/drawing/2014/main" val="2063182537"/>
                  </a:ext>
                </a:extLst>
              </a:tr>
              <a:tr h="228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Emendas Individuais Carimbadas</a:t>
                      </a:r>
                    </a:p>
                  </a:txBody>
                  <a:tcPr marL="6521" marR="6521" marT="6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R$3.800.000 (1,6 K e 2,2 C)</a:t>
                      </a:r>
                    </a:p>
                  </a:txBody>
                  <a:tcPr marL="6521" marR="6521" marT="6521" marB="0" anchor="b"/>
                </a:tc>
                <a:extLst>
                  <a:ext uri="{0D108BD9-81ED-4DB2-BD59-A6C34878D82A}">
                    <a16:rowId xmlns:a16="http://schemas.microsoft.com/office/drawing/2014/main" val="290808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6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07868B74-EA2B-7A29-2883-D81EC095B0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8</a:t>
            </a:fld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CA307A9-A436-77CC-5490-320363890841}"/>
              </a:ext>
            </a:extLst>
          </p:cNvPr>
          <p:cNvSpPr txBox="1"/>
          <p:nvPr/>
        </p:nvSpPr>
        <p:spPr>
          <a:xfrm>
            <a:off x="279699" y="111574"/>
            <a:ext cx="8673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>
                <a:solidFill>
                  <a:schemeClr val="accent2"/>
                </a:solidFill>
              </a:rPr>
              <a:t>Balanço, Referência Padrão 1 e Execução Orçamentária da UFSCar</a:t>
            </a:r>
          </a:p>
          <a:p>
            <a:pPr algn="ctr"/>
            <a:r>
              <a:rPr lang="pt-BR" sz="1800" b="1" dirty="0">
                <a:solidFill>
                  <a:schemeClr val="accent2"/>
                </a:solidFill>
              </a:rPr>
              <a:t> 1 quadrimestre de 2024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6EA9900-2026-BA39-ECE0-64F95901C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241467"/>
              </p:ext>
            </p:extLst>
          </p:nvPr>
        </p:nvGraphicFramePr>
        <p:xfrm>
          <a:off x="190916" y="768663"/>
          <a:ext cx="8953083" cy="4386703"/>
        </p:xfrm>
        <a:graphic>
          <a:graphicData uri="http://schemas.openxmlformats.org/drawingml/2006/table">
            <a:tbl>
              <a:tblPr>
                <a:tableStyleId>{83ECFCF9-EB90-4EA4-BA1D-B0166F391BF1}</a:tableStyleId>
              </a:tblPr>
              <a:tblGrid>
                <a:gridCol w="2702891">
                  <a:extLst>
                    <a:ext uri="{9D8B030D-6E8A-4147-A177-3AD203B41FA5}">
                      <a16:colId xmlns:a16="http://schemas.microsoft.com/office/drawing/2014/main" val="3783160141"/>
                    </a:ext>
                  </a:extLst>
                </a:gridCol>
                <a:gridCol w="1370238">
                  <a:extLst>
                    <a:ext uri="{9D8B030D-6E8A-4147-A177-3AD203B41FA5}">
                      <a16:colId xmlns:a16="http://schemas.microsoft.com/office/drawing/2014/main" val="1018955874"/>
                    </a:ext>
                  </a:extLst>
                </a:gridCol>
                <a:gridCol w="1200840">
                  <a:extLst>
                    <a:ext uri="{9D8B030D-6E8A-4147-A177-3AD203B41FA5}">
                      <a16:colId xmlns:a16="http://schemas.microsoft.com/office/drawing/2014/main" val="1763955224"/>
                    </a:ext>
                  </a:extLst>
                </a:gridCol>
                <a:gridCol w="1403744">
                  <a:extLst>
                    <a:ext uri="{9D8B030D-6E8A-4147-A177-3AD203B41FA5}">
                      <a16:colId xmlns:a16="http://schemas.microsoft.com/office/drawing/2014/main" val="3735429680"/>
                    </a:ext>
                  </a:extLst>
                </a:gridCol>
                <a:gridCol w="1133016">
                  <a:extLst>
                    <a:ext uri="{9D8B030D-6E8A-4147-A177-3AD203B41FA5}">
                      <a16:colId xmlns:a16="http://schemas.microsoft.com/office/drawing/2014/main" val="2845322431"/>
                    </a:ext>
                  </a:extLst>
                </a:gridCol>
                <a:gridCol w="1142354">
                  <a:extLst>
                    <a:ext uri="{9D8B030D-6E8A-4147-A177-3AD203B41FA5}">
                      <a16:colId xmlns:a16="http://schemas.microsoft.com/office/drawing/2014/main" val="2012837503"/>
                    </a:ext>
                  </a:extLst>
                </a:gridCol>
              </a:tblGrid>
              <a:tr h="572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Categoria de Custo/Mês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Executado mensal 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Referência Padrão Mensal  24-1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Executado mensal-</a:t>
                      </a:r>
                    </a:p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Quadrimestre 24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Variação (Exe24-1/Exe23)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Erro Modelo </a:t>
                      </a:r>
                      <a:r>
                        <a:rPr lang="pt-BR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(Exe24-1/Ref24-1</a:t>
                      </a:r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2508789501"/>
                  </a:ext>
                </a:extLst>
              </a:tr>
              <a:tr h="3837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Grandes Contratos de Infraestrutura e Manutenção dos 4 campi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R$ 1.849.888,35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R$ 2.573.564,06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R$ 2.401.584,80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-6,68%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3299179149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Energia elétrica e Água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R$ 939.937,21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R$ 1.172.000,00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R$ 1.025.192,52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-12,53%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885330081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Atividades Acadêmicas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R$ 34.000,00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R$ 39.339,00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R$ 39.998,25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17,64%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2482915351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Medicina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R$ 89.749,42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R$ 154.844,64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R$ 72.986,08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-18,68%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-52,86%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2105931394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Atividades de apoio a gestão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R$ 92.548,25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R$ 111.151,00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R$ 92.176,47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-0,40%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-17,07%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1502132529"/>
                  </a:ext>
                </a:extLst>
              </a:tr>
              <a:tr h="3837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Restaurante Universitário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R$ 1.233.988,24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R$ 1.100.000,00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R$ 982.492,87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-20,38%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-10,68%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1870089799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PROACE Funcionamento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R$ 44.538,99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R$ 48.853,00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R$ 12.213,25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-72,58%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-75,00%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2775088683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Geral Informática</a:t>
                      </a:r>
                      <a:endParaRPr lang="pt-BR" sz="12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R$ 150.332,60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R$ 164.000,00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R$ 135.791,17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-9,67%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-17,20%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779498048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Pessoal (</a:t>
                      </a:r>
                      <a:r>
                        <a:rPr lang="pt-BR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ProGP</a:t>
                      </a:r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funcionamento)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R$ 58.766,71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R$ 124.000,00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R$ 94.657,23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-23,66%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1873282957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Centros Acadêmicos 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R$ 115.686,30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R$ 306.362,46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R$ 91.751,38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-20,69%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-70,05%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23515419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Unidades Administrativas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R$ 14.853,00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R$ 5.121,00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-65,52%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-74,40%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756429358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Passivos 2023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R$ 256.549,36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R$ 483.920,24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R$ 1.262.839,25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392,24%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160,96%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578600679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Repactuações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R$ 56.928,37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R$ 83.333,00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R$ 20.833,25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-63,40%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-75,00%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3001867871"/>
                  </a:ext>
                </a:extLst>
              </a:tr>
              <a:tr h="3837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Custeio de Funcionamento Mensal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R$ 4.937.766,80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R$ 6.381.367,40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R$ 6.237.637,51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-2,25%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0" marR="5230" marT="5230" marB="0" anchor="b"/>
                </a:tc>
                <a:extLst>
                  <a:ext uri="{0D108BD9-81ED-4DB2-BD59-A6C34878D82A}">
                    <a16:rowId xmlns:a16="http://schemas.microsoft.com/office/drawing/2014/main" val="109455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89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E35751A-D7B3-AC3C-7662-102F623073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797357"/>
              </p:ext>
            </p:extLst>
          </p:nvPr>
        </p:nvGraphicFramePr>
        <p:xfrm>
          <a:off x="258184" y="215154"/>
          <a:ext cx="8724451" cy="4679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7084719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31426</TotalTime>
  <Words>804</Words>
  <Application>Microsoft Office PowerPoint</Application>
  <PresentationFormat>Apresentação na tela (16:9)</PresentationFormat>
  <Paragraphs>231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Calibri</vt:lpstr>
      <vt:lpstr>Arial</vt:lpstr>
      <vt:lpstr>Source Sans Pro</vt:lpstr>
      <vt:lpstr>Times New Roman</vt:lpstr>
      <vt:lpstr>Roboto Slab</vt:lpstr>
      <vt:lpstr>Cordelia template</vt:lpstr>
      <vt:lpstr>BALANÇO E REPLANEJAMNETO  ORÇAMENTÁRIO - UFSCar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UFSCAR - 179340</dc:creator>
  <cp:lastModifiedBy>Luiz Manoel de Moraes Camargo Almeida</cp:lastModifiedBy>
  <cp:revision>467</cp:revision>
  <cp:lastPrinted>2024-06-19T18:34:53Z</cp:lastPrinted>
  <dcterms:modified xsi:type="dcterms:W3CDTF">2024-06-20T20:00:13Z</dcterms:modified>
</cp:coreProperties>
</file>